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373" r:id="rId3"/>
    <p:sldId id="475" r:id="rId4"/>
    <p:sldId id="585" r:id="rId5"/>
    <p:sldId id="565" r:id="rId6"/>
    <p:sldId id="569" r:id="rId7"/>
    <p:sldId id="566" r:id="rId8"/>
    <p:sldId id="558" r:id="rId9"/>
    <p:sldId id="564" r:id="rId10"/>
    <p:sldId id="570" r:id="rId11"/>
    <p:sldId id="580" r:id="rId12"/>
    <p:sldId id="582" r:id="rId13"/>
    <p:sldId id="583" r:id="rId14"/>
    <p:sldId id="584" r:id="rId15"/>
    <p:sldId id="571" r:id="rId16"/>
    <p:sldId id="572" r:id="rId17"/>
    <p:sldId id="573" r:id="rId18"/>
    <p:sldId id="574" r:id="rId19"/>
    <p:sldId id="575" r:id="rId20"/>
    <p:sldId id="576" r:id="rId21"/>
    <p:sldId id="578" r:id="rId22"/>
    <p:sldId id="577" r:id="rId23"/>
    <p:sldId id="490" r:id="rId24"/>
    <p:sldId id="598" r:id="rId25"/>
    <p:sldId id="587" r:id="rId26"/>
    <p:sldId id="588" r:id="rId27"/>
    <p:sldId id="589" r:id="rId28"/>
    <p:sldId id="590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9" r:id="rId37"/>
    <p:sldId id="6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00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Key Lasso Property: Variable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877926"/>
            <a:chOff x="607078" y="3463566"/>
            <a:chExt cx="4503002" cy="287792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/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E.g. if we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200" dirty="0"/>
                  <a:t>, maybe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  <a:blipFill>
                <a:blip r:embed="rId5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110241" y="4141299"/>
            <a:ext cx="2972846" cy="996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For large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200" dirty="0"/>
                  <a:t>, some slope coefficients will be chosen to be exactly zero</a:t>
                </a:r>
              </a:p>
            </p:txBody>
          </p:sp>
        </mc:Choice>
        <mc:Fallback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  <a:blipFill>
                <a:blip r:embed="rId7"/>
                <a:stretch>
                  <a:fillRect l="-1699" r="-287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If that happens we effectively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from the equation, and we have a variable selection mechanism </a:t>
                </a:r>
              </a:p>
            </p:txBody>
          </p:sp>
        </mc:Choice>
        <mc:Fallback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  <a:blipFill>
                <a:blip r:embed="rId8"/>
                <a:stretch>
                  <a:fillRect l="-1623" b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1EB297-D74A-45CB-9D78-2B9708181C2D}"/>
              </a:ext>
            </a:extLst>
          </p:cNvPr>
          <p:cNvCxnSpPr>
            <a:cxnSpLocks/>
          </p:cNvCxnSpPr>
          <p:nvPr/>
        </p:nvCxnSpPr>
        <p:spPr>
          <a:xfrm flipH="1" flipV="1">
            <a:off x="6560674" y="1525695"/>
            <a:ext cx="301945" cy="25814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B07890-5CDE-47CF-A84F-01E0F78F6CF1}"/>
              </a:ext>
            </a:extLst>
          </p:cNvPr>
          <p:cNvCxnSpPr>
            <a:cxnSpLocks/>
          </p:cNvCxnSpPr>
          <p:nvPr/>
        </p:nvCxnSpPr>
        <p:spPr>
          <a:xfrm flipH="1">
            <a:off x="6560674" y="1544563"/>
            <a:ext cx="236955" cy="22041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Estimating Lasso Model in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76C7B-9FD2-4033-BC47-49C89A04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552574"/>
            <a:ext cx="5346470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D60703-E767-40BF-BA2E-1728CB91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4933949"/>
            <a:ext cx="4271806" cy="1476375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03129F9-DEA0-4D39-9ED1-1B523C851900}"/>
              </a:ext>
            </a:extLst>
          </p:cNvPr>
          <p:cNvSpPr txBox="1">
            <a:spLocks/>
          </p:cNvSpPr>
          <p:nvPr/>
        </p:nvSpPr>
        <p:spPr>
          <a:xfrm>
            <a:off x="6980584" y="4933948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The </a:t>
            </a:r>
            <a:r>
              <a:rPr lang="en-US" sz="2200" dirty="0" err="1"/>
              <a:t>coef</a:t>
            </a:r>
            <a:r>
              <a:rPr lang="en-US" sz="2200" dirty="0"/>
              <a:t> function outputs the coefficients for a specific lambda. </a:t>
            </a:r>
          </a:p>
        </p:txBody>
      </p:sp>
    </p:spTree>
    <p:extLst>
      <p:ext uri="{BB962C8B-B14F-4D97-AF65-F5344CB8AC3E}">
        <p14:creationId xmlns:p14="http://schemas.microsoft.com/office/powerpoint/2010/main" val="10638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6873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Lasso Coefficients Varying Lambda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FC367-778A-45C6-9747-26F2832C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98" y="1071230"/>
            <a:ext cx="4245652" cy="5035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83C08-E552-4402-8034-8B5EA5A1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1230"/>
            <a:ext cx="4381488" cy="50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6873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Make it a little prettier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585-CF5D-4C1E-9A7F-FB7D3ED9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390649"/>
            <a:ext cx="5343210" cy="2676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8E510-54E1-4F38-9FCF-4DAAC3C7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18" y="771525"/>
            <a:ext cx="5200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3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6873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Coefpath</a:t>
            </a:r>
            <a:r>
              <a:rPr lang="en-US" sz="3600" dirty="0">
                <a:solidFill>
                  <a:schemeClr val="accent1"/>
                </a:solidFill>
              </a:rPr>
              <a:t> to examine the shrinkage 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049DC-7094-4E49-A41D-6C8A77B0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195055"/>
            <a:ext cx="5505450" cy="521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864E1-EC2A-47B4-AE4F-A02A28F3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1724025"/>
            <a:ext cx="3765176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13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with two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Ridge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26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with two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 Penalty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/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D503E12-85CE-4232-AAC9-968766A96D9D}"/>
              </a:ext>
            </a:extLst>
          </p:cNvPr>
          <p:cNvSpPr/>
          <p:nvPr/>
        </p:nvSpPr>
        <p:spPr>
          <a:xfrm>
            <a:off x="148502" y="1540543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penalty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612A9-4ADA-489B-9720-074715FC3BF9}"/>
              </a:ext>
            </a:extLst>
          </p:cNvPr>
          <p:cNvSpPr/>
          <p:nvPr/>
        </p:nvSpPr>
        <p:spPr>
          <a:xfrm>
            <a:off x="148501" y="2854837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penalty</a:t>
            </a:r>
          </a:p>
        </p:txBody>
      </p:sp>
    </p:spTree>
    <p:extLst>
      <p:ext uri="{BB962C8B-B14F-4D97-AF65-F5344CB8AC3E}">
        <p14:creationId xmlns:p14="http://schemas.microsoft.com/office/powerpoint/2010/main" val="409631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 Penalty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/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D503E12-85CE-4232-AAC9-968766A96D9D}"/>
              </a:ext>
            </a:extLst>
          </p:cNvPr>
          <p:cNvSpPr/>
          <p:nvPr/>
        </p:nvSpPr>
        <p:spPr>
          <a:xfrm>
            <a:off x="148502" y="1540543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penalty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612A9-4ADA-489B-9720-074715FC3BF9}"/>
              </a:ext>
            </a:extLst>
          </p:cNvPr>
          <p:cNvSpPr/>
          <p:nvPr/>
        </p:nvSpPr>
        <p:spPr>
          <a:xfrm>
            <a:off x="148501" y="2854837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94927FC-5A69-4A8B-84C6-350893221A81}"/>
              </a:ext>
            </a:extLst>
          </p:cNvPr>
          <p:cNvSpPr txBox="1">
            <a:spLocks/>
          </p:cNvSpPr>
          <p:nvPr/>
        </p:nvSpPr>
        <p:spPr>
          <a:xfrm>
            <a:off x="379681" y="4329580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pick an arbitrary value of s = 1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BB7BAEA-B3E6-4C1D-9257-BFD86C996348}"/>
              </a:ext>
            </a:extLst>
          </p:cNvPr>
          <p:cNvSpPr txBox="1">
            <a:spLocks/>
          </p:cNvSpPr>
          <p:nvPr/>
        </p:nvSpPr>
        <p:spPr>
          <a:xfrm>
            <a:off x="379681" y="5368342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do these look like graphically?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824D21-ED97-40CD-8227-D5EFCA594848}"/>
              </a:ext>
            </a:extLst>
          </p:cNvPr>
          <p:cNvCxnSpPr>
            <a:cxnSpLocks/>
          </p:cNvCxnSpPr>
          <p:nvPr/>
        </p:nvCxnSpPr>
        <p:spPr>
          <a:xfrm>
            <a:off x="8469744" y="131390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FF998-CBEB-469D-8EF9-DC0294265ACC}"/>
              </a:ext>
            </a:extLst>
          </p:cNvPr>
          <p:cNvCxnSpPr>
            <a:cxnSpLocks/>
          </p:cNvCxnSpPr>
          <p:nvPr/>
        </p:nvCxnSpPr>
        <p:spPr>
          <a:xfrm flipH="1">
            <a:off x="6096000" y="353132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/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/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53D42-D916-4E18-8E2A-F593B0E56F5E}"/>
              </a:ext>
            </a:extLst>
          </p:cNvPr>
          <p:cNvCxnSpPr>
            <a:cxnSpLocks/>
          </p:cNvCxnSpPr>
          <p:nvPr/>
        </p:nvCxnSpPr>
        <p:spPr>
          <a:xfrm>
            <a:off x="8482540" y="209753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AAFF3-962C-4416-BCA9-2651E4CC31C2}"/>
              </a:ext>
            </a:extLst>
          </p:cNvPr>
          <p:cNvCxnSpPr>
            <a:cxnSpLocks/>
          </p:cNvCxnSpPr>
          <p:nvPr/>
        </p:nvCxnSpPr>
        <p:spPr>
          <a:xfrm>
            <a:off x="6998427" y="353132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E05B5E-C16F-4FAC-B96C-AD784DAD47D3}"/>
              </a:ext>
            </a:extLst>
          </p:cNvPr>
          <p:cNvCxnSpPr>
            <a:cxnSpLocks/>
          </p:cNvCxnSpPr>
          <p:nvPr/>
        </p:nvCxnSpPr>
        <p:spPr>
          <a:xfrm flipH="1">
            <a:off x="7015179" y="209753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942A1D-F805-4DF1-BA38-298ACD57491D}"/>
              </a:ext>
            </a:extLst>
          </p:cNvPr>
          <p:cNvCxnSpPr>
            <a:cxnSpLocks/>
          </p:cNvCxnSpPr>
          <p:nvPr/>
        </p:nvCxnSpPr>
        <p:spPr>
          <a:xfrm flipH="1">
            <a:off x="8453927" y="35188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/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blipFill>
                <a:blip r:embed="rId6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54162463-D73A-4C20-85D5-C6A31C2A2EB6}"/>
              </a:ext>
            </a:extLst>
          </p:cNvPr>
          <p:cNvSpPr/>
          <p:nvPr/>
        </p:nvSpPr>
        <p:spPr>
          <a:xfrm>
            <a:off x="7015178" y="209753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/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blipFill>
                <a:blip r:embed="rId7"/>
                <a:stretch>
                  <a:fillRect l="-251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5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6632930" y="155667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Suppose the optimal OLS beta is this point in black</a:t>
            </a:r>
          </a:p>
        </p:txBody>
      </p:sp>
      <p:sp>
        <p:nvSpPr>
          <p:cNvPr id="49" name="Content Placeholder 5">
            <a:extLst>
              <a:ext uri="{FF2B5EF4-FFF2-40B4-BE49-F238E27FC236}">
                <a16:creationId xmlns:a16="http://schemas.microsoft.com/office/drawing/2014/main" id="{EE5D56BA-F891-4326-853D-C4BD987597FF}"/>
              </a:ext>
            </a:extLst>
          </p:cNvPr>
          <p:cNvSpPr txBox="1">
            <a:spLocks/>
          </p:cNvSpPr>
          <p:nvPr/>
        </p:nvSpPr>
        <p:spPr>
          <a:xfrm>
            <a:off x="6606950" y="2959725"/>
            <a:ext cx="4937350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Meaning, without constraints this point achieves a minimum of the residuals </a:t>
            </a:r>
          </a:p>
        </p:txBody>
      </p: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73768BCA-D402-4CB2-B60C-E567339103E6}"/>
              </a:ext>
            </a:extLst>
          </p:cNvPr>
          <p:cNvSpPr txBox="1">
            <a:spLocks/>
          </p:cNvSpPr>
          <p:nvPr/>
        </p:nvSpPr>
        <p:spPr>
          <a:xfrm>
            <a:off x="6632929" y="4230261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We can represent that graphically as a series of contour lines where the black dot (OLS beta) is the minimum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p:sp>
        <p:nvSpPr>
          <p:cNvPr id="55" name="Content Placeholder 5">
            <a:extLst>
              <a:ext uri="{FF2B5EF4-FFF2-40B4-BE49-F238E27FC236}">
                <a16:creationId xmlns:a16="http://schemas.microsoft.com/office/drawing/2014/main" id="{6FB75C22-7B0A-4FD8-BE53-CF41893A97F0}"/>
              </a:ext>
            </a:extLst>
          </p:cNvPr>
          <p:cNvSpPr txBox="1">
            <a:spLocks/>
          </p:cNvSpPr>
          <p:nvPr/>
        </p:nvSpPr>
        <p:spPr>
          <a:xfrm>
            <a:off x="6632929" y="5704918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Level curves farther from the OLS point are higher residuals</a:t>
            </a:r>
          </a:p>
        </p:txBody>
      </p:sp>
    </p:spTree>
    <p:extLst>
      <p:ext uri="{BB962C8B-B14F-4D97-AF65-F5344CB8AC3E}">
        <p14:creationId xmlns:p14="http://schemas.microsoft.com/office/powerpoint/2010/main" val="629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/>
      <p:bldP spid="49" grpId="0"/>
      <p:bldP spid="50" grpId="0"/>
      <p:bldP spid="6" grpId="0" animBg="1"/>
      <p:bldP spid="5" grpId="0" animBg="1"/>
      <p:bldP spid="53" grpId="0" animBg="1"/>
      <p:bldP spid="54" grpId="0" animBg="1"/>
      <p:bldP spid="7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8 Announcements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Pset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6 solutions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Problem Set 7 Posted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Final Project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Tell me about your projects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Qs?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Reminder: midterm exam in two weeks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Qs?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Any other Questions?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ridge equation is asking is: “find the lowest residual level curve while staying within the blue circle”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/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blue 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B80C5C-8140-45AD-94A7-8C743524CC88}"/>
              </a:ext>
            </a:extLst>
          </p:cNvPr>
          <p:cNvCxnSpPr>
            <a:cxnSpLocks/>
          </p:cNvCxnSpPr>
          <p:nvPr/>
        </p:nvCxnSpPr>
        <p:spPr>
          <a:xfrm>
            <a:off x="504456" y="2256626"/>
            <a:ext cx="2205499" cy="6311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2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Lasso equation is asking is: “find the lowest residual level curve while staying within the green diamond”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</a:t>
            </a:r>
            <a:r>
              <a:rPr lang="en-US" sz="2200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/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7D246F-1EED-4A46-BE43-12A3B00069DC}"/>
              </a:ext>
            </a:extLst>
          </p:cNvPr>
          <p:cNvCxnSpPr>
            <a:cxnSpLocks/>
          </p:cNvCxnSpPr>
          <p:nvPr/>
        </p:nvCxnSpPr>
        <p:spPr>
          <a:xfrm>
            <a:off x="504456" y="2256626"/>
            <a:ext cx="2205499" cy="6311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3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5154-6033-4506-BDE8-9A2461F0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28" y="1385335"/>
            <a:ext cx="6969035" cy="4770977"/>
          </a:xfrm>
          <a:prstGeom prst="rect">
            <a:avLst/>
          </a:prstGeom>
        </p:spPr>
      </p:pic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1EB6FEC6-4ECE-49AF-BA4E-FE9BDCAF7908}"/>
              </a:ext>
            </a:extLst>
          </p:cNvPr>
          <p:cNvSpPr txBox="1">
            <a:spLocks/>
          </p:cNvSpPr>
          <p:nvPr/>
        </p:nvSpPr>
        <p:spPr>
          <a:xfrm>
            <a:off x="8147230" y="1584111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acts as a variable selector because the point of tangency for Lasso is often such that one of the variables (here beta_1) is zero 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0B4B99EC-0EED-4214-AEF3-DEDC4BE2F0FD}"/>
              </a:ext>
            </a:extLst>
          </p:cNvPr>
          <p:cNvSpPr txBox="1">
            <a:spLocks/>
          </p:cNvSpPr>
          <p:nvPr/>
        </p:nvSpPr>
        <p:spPr>
          <a:xfrm>
            <a:off x="8147230" y="4143374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Ridge does not have this property, and we see there’s still some small value for beta_1 in the right plot</a:t>
            </a:r>
          </a:p>
        </p:txBody>
      </p:sp>
    </p:spTree>
    <p:extLst>
      <p:ext uri="{BB962C8B-B14F-4D97-AF65-F5344CB8AC3E}">
        <p14:creationId xmlns:p14="http://schemas.microsoft.com/office/powerpoint/2010/main" val="21341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414130"/>
            <a:ext cx="6219824" cy="476283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Use Lasso when the “data generating process” (DGP, how the data is really formed) is </a:t>
            </a:r>
            <a:r>
              <a:rPr lang="en-US" b="1" dirty="0"/>
              <a:t>sparse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a sparse DGP?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Only a few variables really matter! 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Ridge should be used when many variables matter a little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Image result for sharks water">
            <a:extLst>
              <a:ext uri="{FF2B5EF4-FFF2-40B4-BE49-F238E27FC236}">
                <a16:creationId xmlns:a16="http://schemas.microsoft.com/office/drawing/2014/main" id="{6E2E776C-0A1A-4539-8714-E7AB6898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t="1992" r="12626" b="34359"/>
          <a:stretch/>
        </p:blipFill>
        <p:spPr bwMode="auto">
          <a:xfrm>
            <a:off x="7372351" y="613584"/>
            <a:ext cx="4324348" cy="29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ny piranhas">
            <a:extLst>
              <a:ext uri="{FF2B5EF4-FFF2-40B4-BE49-F238E27FC236}">
                <a16:creationId xmlns:a16="http://schemas.microsoft.com/office/drawing/2014/main" id="{35CBF9A3-BD4B-4A10-8467-CB54F5AC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3795546"/>
            <a:ext cx="4324348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8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714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Lasso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Lasso Estimation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Comparing Lasso and Ridge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ElasticNet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theory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Estimating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ElasticNet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Model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85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414130"/>
            <a:ext cx="6219824" cy="4762833"/>
          </a:xfrm>
        </p:spPr>
        <p:txBody>
          <a:bodyPr numCol="1"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Why do we have to choose between ridge and Lasso?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Conceptually we could have both a squared and an absolute value penalty on the coefficients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That model is called the </a:t>
            </a:r>
            <a:r>
              <a:rPr lang="en-US" dirty="0" err="1"/>
              <a:t>ElasticNet</a:t>
            </a:r>
            <a:r>
              <a:rPr lang="en-US" dirty="0"/>
              <a:t> model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Image result for sharks water">
            <a:extLst>
              <a:ext uri="{FF2B5EF4-FFF2-40B4-BE49-F238E27FC236}">
                <a16:creationId xmlns:a16="http://schemas.microsoft.com/office/drawing/2014/main" id="{6E2E776C-0A1A-4539-8714-E7AB6898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t="1992" r="12626" b="34359"/>
          <a:stretch/>
        </p:blipFill>
        <p:spPr bwMode="auto">
          <a:xfrm>
            <a:off x="7372351" y="613584"/>
            <a:ext cx="4324348" cy="29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ny piranhas">
            <a:extLst>
              <a:ext uri="{FF2B5EF4-FFF2-40B4-BE49-F238E27FC236}">
                <a16:creationId xmlns:a16="http://schemas.microsoft.com/office/drawing/2014/main" id="{35CBF9A3-BD4B-4A10-8467-CB54F5AC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3795546"/>
            <a:ext cx="4324348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1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ElasticNet</a:t>
            </a:r>
            <a:r>
              <a:rPr lang="en-US" dirty="0">
                <a:solidFill>
                  <a:schemeClr val="accent1"/>
                </a:solidFill>
              </a:rPr>
              <a:t> Equation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9215" y="4920584"/>
            <a:ext cx="9293678" cy="1378056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Let’s set p=2 (the number of  variables) to make this easier to read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78970" y="2018638"/>
                <a:ext cx="11278029" cy="2371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mPr>
                                <m:mr>
                                  <m:e>
                                    <m:limLow>
                                      <m:limLowPr>
                                        <m:ctrlP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</m:ctrlPr>
                                      </m:limLowPr>
                                      <m:e>
                                        <m:groupChr>
                                          <m:groupChrPr>
                                            <m:chr m:val="⏟"/>
                                            <m:ctrlPr>
                                              <a:rPr lang="en-US" sz="2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sto MT" panose="02040603050505030304" pitchFamily="18" charset="0"/>
                                                <a:cs typeface="TimesLTStd-Roman"/>
                                              </a:rPr>
                                            </m:ctrlPr>
                                          </m:groupChr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=1 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𝑁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26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listo MT" panose="02040603050505030304" pitchFamily="18" charset="0"/>
                                                            <a:cs typeface="TimesLTStd-Roman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26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listo MT" panose="02040603050505030304" pitchFamily="18" charset="0"/>
                                                            <a:cs typeface="TimesLTStd-Roman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𝛽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0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26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listo MT" panose="02040603050505030304" pitchFamily="18" charset="0"/>
                                                            <a:cs typeface="TimesLTStd-Roman"/>
                                                          </a:rPr>
                                                          <m:t>−</m:t>
                                                        </m:r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limLoc m:val="undOvr"/>
                                                            <m:ctrlP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𝐾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600" i="1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listo MT" panose="02040603050505030304" pitchFamily="18" charset="0"/>
                                                                    <a:cs typeface="TimesLTStd-Roman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600" i="1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listo MT" panose="02040603050505030304" pitchFamily="18" charset="0"/>
                                                                    <a:cs typeface="TimesLTStd-Roman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600" i="1">
                                                                    <a:solidFill>
                                                                      <a:srgbClr val="000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listo MT" panose="02040603050505030304" pitchFamily="18" charset="0"/>
                                                                    <a:cs typeface="TimesLTStd-Roman"/>
                                                                  </a:rPr>
                                                                  <m:t>𝑖𝑗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𝛽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𝑗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e>
                                        </m:groupChr>
                                      </m:e>
                                      <m:lim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𝑂𝐿𝑆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 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𝑆𝑢𝑚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 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𝑜𝑓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 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𝑠𝑞𝑢𝑎𝑟𝑒𝑑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 </m:t>
                                        </m:r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𝑟𝑒𝑠𝑖𝑑𝑢𝑎𝑙𝑠</m:t>
                                        </m:r>
                                      </m:lim>
                                    </m:limLow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</m:ctrlPr>
                                      </m:eqArrPr>
                                      <m:e/>
                                      <m:e>
                                        <m:r>
                                          <a:rPr lang="en-US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sto MT" panose="02040603050505030304" pitchFamily="18" charset="0"/>
                                            <a:cs typeface="TimesLTStd-Roman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sto MT" panose="02040603050505030304" pitchFamily="18" charset="0"/>
                                                <a:cs typeface="TimesLTStd-Roman"/>
                                              </a:rPr>
                                              <m:t>𝛼</m:t>
                                            </m:r>
                                            <m:r>
                                              <a:rPr lang="en-US" sz="2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Calisto MT" panose="02040603050505030304" pitchFamily="18" charset="0"/>
                                                <a:cs typeface="TimesLTStd-Roman"/>
                                              </a:rPr>
                                              <m:t>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limLoc m:val="undOvr"/>
                                                    <m:ctrlP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  <m:t>=1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6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en-US" sz="26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listo MT" panose="02040603050505030304" pitchFamily="18" charset="0"/>
                                                            <a:cs typeface="TimesLTStd-Roman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𝛽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𝑗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nary>
                                              </m:e>
                                            </m:d>
                                            <m:r>
                                              <a:rPr lang="en-US" sz="26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</m:d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6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𝑝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26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listo MT" panose="02040603050505030304" pitchFamily="18" charset="0"/>
                                                            <a:cs typeface="TimesLTStd-Roman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𝛽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600" i="1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listo MT" panose="02040603050505030304" pitchFamily="18" charset="0"/>
                                                                <a:cs typeface="TimesLTStd-Roman"/>
                                                              </a:rPr>
                                                              <m:t>𝑗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26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listo MT" panose="02040603050505030304" pitchFamily="18" charset="0"/>
                                                        <a:cs typeface="TimesLTStd-Roman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26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listo MT" panose="02040603050505030304" pitchFamily="18" charset="0"/>
                                                    <a:cs typeface="TimesLTStd-Roman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</m:eqArr>
                                  </m:e>
                                  <m:e/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" y="2018638"/>
                <a:ext cx="11278029" cy="2371996"/>
              </a:xfrm>
              <a:prstGeom prst="rect">
                <a:avLst/>
              </a:prstGeom>
              <a:blipFill>
                <a:blip r:embed="rId2"/>
                <a:stretch>
                  <a:fillRect r="-3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8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ElasticNet</a:t>
            </a:r>
            <a:r>
              <a:rPr lang="en-US" dirty="0">
                <a:solidFill>
                  <a:schemeClr val="accent1"/>
                </a:solidFill>
              </a:rPr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</p:spPr>
            <p:txBody>
              <a:bodyPr numCol="1"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controls the amount of ridge versus lasso penalty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400" dirty="0"/>
                  <a:t> functions as before -&gt; controlling total amount of shrinkage penalty 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2BEBF8E-200F-4F54-857F-CBDA42E149FC}"/>
              </a:ext>
            </a:extLst>
          </p:cNvPr>
          <p:cNvSpPr/>
          <p:nvPr/>
        </p:nvSpPr>
        <p:spPr>
          <a:xfrm rot="5400000">
            <a:off x="4791090" y="2998970"/>
            <a:ext cx="239453" cy="1771649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986A1-82AD-4B7C-9EB4-7EBB96097981}"/>
              </a:ext>
            </a:extLst>
          </p:cNvPr>
          <p:cNvSpPr txBox="1"/>
          <p:nvPr/>
        </p:nvSpPr>
        <p:spPr>
          <a:xfrm>
            <a:off x="4185297" y="409322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B85E2FA-6B60-4E59-8894-698EA7BF66E6}"/>
              </a:ext>
            </a:extLst>
          </p:cNvPr>
          <p:cNvSpPr/>
          <p:nvPr/>
        </p:nvSpPr>
        <p:spPr>
          <a:xfrm rot="5400000">
            <a:off x="7417631" y="2831868"/>
            <a:ext cx="287715" cy="231593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20EBE-C911-4158-AA9B-BF8AF4F57213}"/>
              </a:ext>
            </a:extLst>
          </p:cNvPr>
          <p:cNvSpPr txBox="1"/>
          <p:nvPr/>
        </p:nvSpPr>
        <p:spPr>
          <a:xfrm>
            <a:off x="6822631" y="4191866"/>
            <a:ext cx="18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Ridge penalty</a:t>
            </a:r>
          </a:p>
        </p:txBody>
      </p:sp>
    </p:spTree>
    <p:extLst>
      <p:ext uri="{BB962C8B-B14F-4D97-AF65-F5344CB8AC3E}">
        <p14:creationId xmlns:p14="http://schemas.microsoft.com/office/powerpoint/2010/main" val="133083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How to choose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 Grid Search</a:t>
                </a:r>
              </a:p>
            </p:txBody>
          </p:sp>
        </mc:Choice>
        <mc:Fallback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  <a:blipFill>
                <a:blip r:embed="rId2"/>
                <a:stretch>
                  <a:fillRect l="-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320017"/>
                  </p:ext>
                </p:extLst>
              </p:nvPr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320017"/>
                  </p:ext>
                </p:extLst>
              </p:nvPr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0" t="-1471" r="-63379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824" t="-1471" r="-477987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4040" t="-1471" r="-283838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2442" t="-1471" r="-226744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967" t="-1471" r="-8660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9435" t="-1471" r="-226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49BD30-AC85-4DD3-9490-AD4A9C0F4EA3}"/>
              </a:ext>
            </a:extLst>
          </p:cNvPr>
          <p:cNvSpPr txBox="1"/>
          <p:nvPr/>
        </p:nvSpPr>
        <p:spPr>
          <a:xfrm>
            <a:off x="1696583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CBF9651-1A7A-4261-98E7-13BDCF40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468" y="1865033"/>
            <a:ext cx="3174861" cy="1256234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try out a number of different combinations of hyper-parameters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E5EB8B5F-B5DD-4A01-A74F-005B82E6596C}"/>
              </a:ext>
            </a:extLst>
          </p:cNvPr>
          <p:cNvSpPr txBox="1">
            <a:spLocks/>
          </p:cNvSpPr>
          <p:nvPr/>
        </p:nvSpPr>
        <p:spPr>
          <a:xfrm>
            <a:off x="7828922" y="3134770"/>
            <a:ext cx="3236407" cy="193675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For each hyper-parameter combination we calculate cross-validate MSE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EC457A-9498-41E1-A653-39D04835FD15}"/>
              </a:ext>
            </a:extLst>
          </p:cNvPr>
          <p:cNvSpPr txBox="1">
            <a:spLocks/>
          </p:cNvSpPr>
          <p:nvPr/>
        </p:nvSpPr>
        <p:spPr>
          <a:xfrm>
            <a:off x="7890468" y="4895765"/>
            <a:ext cx="2947936" cy="18257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Optimal combination has lowest cross-validated MSE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201DB-823E-4B40-85D6-1AE10D0BAD2B}"/>
              </a:ext>
            </a:extLst>
          </p:cNvPr>
          <p:cNvSpPr txBox="1"/>
          <p:nvPr/>
        </p:nvSpPr>
        <p:spPr>
          <a:xfrm>
            <a:off x="2793528" y="41134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5C6A7-2E61-4ECE-8CD5-30F988C6E174}"/>
              </a:ext>
            </a:extLst>
          </p:cNvPr>
          <p:cNvSpPr txBox="1"/>
          <p:nvPr/>
        </p:nvSpPr>
        <p:spPr>
          <a:xfrm>
            <a:off x="398331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7BF3D-79E9-42DB-9F09-71D10C16280E}"/>
              </a:ext>
            </a:extLst>
          </p:cNvPr>
          <p:cNvSpPr txBox="1"/>
          <p:nvPr/>
        </p:nvSpPr>
        <p:spPr>
          <a:xfrm>
            <a:off x="518166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40659-DE7A-4009-8778-723BF9A5DB34}"/>
              </a:ext>
            </a:extLst>
          </p:cNvPr>
          <p:cNvSpPr txBox="1"/>
          <p:nvPr/>
        </p:nvSpPr>
        <p:spPr>
          <a:xfrm>
            <a:off x="6311053" y="41031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0CF12-67CF-44EA-A8FE-289B5A03B6FB}"/>
              </a:ext>
            </a:extLst>
          </p:cNvPr>
          <p:cNvSpPr txBox="1"/>
          <p:nvPr/>
        </p:nvSpPr>
        <p:spPr>
          <a:xfrm>
            <a:off x="1696583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32E2FA-58F6-48D5-9787-4D7B153EC5D7}"/>
              </a:ext>
            </a:extLst>
          </p:cNvPr>
          <p:cNvSpPr txBox="1"/>
          <p:nvPr/>
        </p:nvSpPr>
        <p:spPr>
          <a:xfrm>
            <a:off x="2793528" y="4605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885F1-4F56-40AE-928B-B34BCEC5FB7E}"/>
              </a:ext>
            </a:extLst>
          </p:cNvPr>
          <p:cNvSpPr txBox="1"/>
          <p:nvPr/>
        </p:nvSpPr>
        <p:spPr>
          <a:xfrm>
            <a:off x="398331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9CBA-0601-43EA-A44A-781C22F366F7}"/>
              </a:ext>
            </a:extLst>
          </p:cNvPr>
          <p:cNvSpPr txBox="1"/>
          <p:nvPr/>
        </p:nvSpPr>
        <p:spPr>
          <a:xfrm>
            <a:off x="518166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1.1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7CCFF-C82C-4601-BCAA-FBE9E7EB0EBA}"/>
              </a:ext>
            </a:extLst>
          </p:cNvPr>
          <p:cNvSpPr txBox="1"/>
          <p:nvPr/>
        </p:nvSpPr>
        <p:spPr>
          <a:xfrm>
            <a:off x="6311053" y="4595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AC-B32D-4228-9059-C47B60308C7B}"/>
              </a:ext>
            </a:extLst>
          </p:cNvPr>
          <p:cNvSpPr txBox="1"/>
          <p:nvPr/>
        </p:nvSpPr>
        <p:spPr>
          <a:xfrm>
            <a:off x="2793528" y="50397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CB5B4-AA76-4232-8F19-9561EE9223B3}"/>
              </a:ext>
            </a:extLst>
          </p:cNvPr>
          <p:cNvSpPr txBox="1"/>
          <p:nvPr/>
        </p:nvSpPr>
        <p:spPr>
          <a:xfrm>
            <a:off x="398331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1.1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7BF-F028-4A9C-834A-1D1E76C96491}"/>
              </a:ext>
            </a:extLst>
          </p:cNvPr>
          <p:cNvSpPr txBox="1"/>
          <p:nvPr/>
        </p:nvSpPr>
        <p:spPr>
          <a:xfrm>
            <a:off x="518166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1.1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AF1EF-9654-4B09-A011-29231353F5F7}"/>
              </a:ext>
            </a:extLst>
          </p:cNvPr>
          <p:cNvSpPr txBox="1"/>
          <p:nvPr/>
        </p:nvSpPr>
        <p:spPr>
          <a:xfrm>
            <a:off x="6311053" y="50294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A13FC-5FBF-40E8-8E80-6A5AC68C18FC}"/>
              </a:ext>
            </a:extLst>
          </p:cNvPr>
          <p:cNvSpPr txBox="1"/>
          <p:nvPr/>
        </p:nvSpPr>
        <p:spPr>
          <a:xfrm>
            <a:off x="1696583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78270-2B4D-4036-A8F0-7BBABD5BA260}"/>
              </a:ext>
            </a:extLst>
          </p:cNvPr>
          <p:cNvSpPr txBox="1"/>
          <p:nvPr/>
        </p:nvSpPr>
        <p:spPr>
          <a:xfrm>
            <a:off x="2793528" y="553218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D33C7-2DF9-4645-90D0-13778BF26CC4}"/>
              </a:ext>
            </a:extLst>
          </p:cNvPr>
          <p:cNvSpPr txBox="1"/>
          <p:nvPr/>
        </p:nvSpPr>
        <p:spPr>
          <a:xfrm>
            <a:off x="398331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1.1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14DE2-CA08-42B0-8FDF-9F7D997DAD79}"/>
              </a:ext>
            </a:extLst>
          </p:cNvPr>
          <p:cNvSpPr txBox="1"/>
          <p:nvPr/>
        </p:nvSpPr>
        <p:spPr>
          <a:xfrm>
            <a:off x="518166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1.1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9344C-43CF-41A9-876B-B65A41C132A9}"/>
              </a:ext>
            </a:extLst>
          </p:cNvPr>
          <p:cNvSpPr txBox="1"/>
          <p:nvPr/>
        </p:nvSpPr>
        <p:spPr>
          <a:xfrm>
            <a:off x="6311053" y="55218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8D772-ECF8-4436-A914-2EAA3A1312F7}"/>
              </a:ext>
            </a:extLst>
          </p:cNvPr>
          <p:cNvSpPr txBox="1"/>
          <p:nvPr/>
        </p:nvSpPr>
        <p:spPr>
          <a:xfrm>
            <a:off x="1696583" y="5006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1.1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AEDA8DAE-6CAA-4053-99DD-0EB638B9D3BB}"/>
              </a:ext>
            </a:extLst>
          </p:cNvPr>
          <p:cNvSpPr/>
          <p:nvPr/>
        </p:nvSpPr>
        <p:spPr>
          <a:xfrm>
            <a:off x="1583686" y="3587016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8A9D3254-9624-4E35-A519-52E792DFF443}"/>
              </a:ext>
            </a:extLst>
          </p:cNvPr>
          <p:cNvSpPr/>
          <p:nvPr/>
        </p:nvSpPr>
        <p:spPr>
          <a:xfrm>
            <a:off x="627234" y="4034909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1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17" grpId="0" build="p"/>
      <p:bldP spid="18" grpId="0" build="p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ElasticNet</a:t>
            </a:r>
            <a:r>
              <a:rPr lang="en-US" dirty="0">
                <a:solidFill>
                  <a:schemeClr val="accent1"/>
                </a:solidFill>
              </a:rPr>
              <a:t>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01D33-9982-4C8B-996E-1A99CD85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21" y="1205514"/>
            <a:ext cx="7517357" cy="56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8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714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Lasso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Lasso Estimation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Comparing Lasso and Ridge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ElasticNet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theory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Estimating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ElasticNet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Model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5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ElasticNet</a:t>
            </a:r>
            <a:r>
              <a:rPr lang="en-US" dirty="0">
                <a:solidFill>
                  <a:schemeClr val="accent1"/>
                </a:solidFill>
              </a:rPr>
              <a:t>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21842-CDAD-4FCA-B7D4-46C60F72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41" y="1575497"/>
            <a:ext cx="8988052" cy="353911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A399E95-C5D0-48E5-9582-5F2525700239}"/>
              </a:ext>
            </a:extLst>
          </p:cNvPr>
          <p:cNvSpPr/>
          <p:nvPr/>
        </p:nvSpPr>
        <p:spPr>
          <a:xfrm>
            <a:off x="2451798" y="4220308"/>
            <a:ext cx="3094893" cy="401934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5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ElasticNet</a:t>
            </a:r>
            <a:r>
              <a:rPr lang="en-US" dirty="0">
                <a:solidFill>
                  <a:schemeClr val="accent1"/>
                </a:solidFill>
              </a:rPr>
              <a:t>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85C8-6229-4632-867A-FBC5C7D0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3" y="1414130"/>
            <a:ext cx="5426795" cy="112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3EE8D-A44E-4094-8E44-E5B5C0B2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60" y="1414130"/>
            <a:ext cx="4265728" cy="595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F0F2B1-A142-4844-8BD2-55F20996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3" y="3754397"/>
            <a:ext cx="5216619" cy="88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C32BD-5C13-466A-BAB7-CED6DEF53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75" y="4164386"/>
            <a:ext cx="61912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5B170-1D10-4B2A-BFE3-EDD298D4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5" y="848725"/>
            <a:ext cx="5955978" cy="478447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ninlossplot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enet_fit</a:t>
            </a:r>
            <a:r>
              <a:rPr lang="en-US" dirty="0">
                <a:solidFill>
                  <a:schemeClr val="accent1"/>
                </a:solidFill>
              </a:rPr>
              <a:t>) to view CV error against alpha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48166-B79C-4D97-8CED-20A289936AF6}"/>
              </a:ext>
            </a:extLst>
          </p:cNvPr>
          <p:cNvSpPr txBox="1"/>
          <p:nvPr/>
        </p:nvSpPr>
        <p:spPr>
          <a:xfrm>
            <a:off x="1921914" y="5212142"/>
            <a:ext cx="821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Ridge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75069-B023-4065-A1CD-42C42217EA4D}"/>
              </a:ext>
            </a:extLst>
          </p:cNvPr>
          <p:cNvSpPr txBox="1"/>
          <p:nvPr/>
        </p:nvSpPr>
        <p:spPr>
          <a:xfrm>
            <a:off x="6366288" y="5160995"/>
            <a:ext cx="8082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Lasso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7BA775-4889-426E-B9F3-83A6B6370A96}"/>
              </a:ext>
            </a:extLst>
          </p:cNvPr>
          <p:cNvCxnSpPr>
            <a:cxnSpLocks/>
          </p:cNvCxnSpPr>
          <p:nvPr/>
        </p:nvCxnSpPr>
        <p:spPr>
          <a:xfrm>
            <a:off x="4890067" y="5824553"/>
            <a:ext cx="141214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FD0B8E-6648-4118-9EEA-10D21DACAC81}"/>
              </a:ext>
            </a:extLst>
          </p:cNvPr>
          <p:cNvSpPr txBox="1"/>
          <p:nvPr/>
        </p:nvSpPr>
        <p:spPr>
          <a:xfrm>
            <a:off x="4816955" y="5954545"/>
            <a:ext cx="155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Lasso penalty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0CD6CF-482A-4AD9-B5E6-4C5E61817A81}"/>
              </a:ext>
            </a:extLst>
          </p:cNvPr>
          <p:cNvCxnSpPr>
            <a:cxnSpLocks/>
          </p:cNvCxnSpPr>
          <p:nvPr/>
        </p:nvCxnSpPr>
        <p:spPr>
          <a:xfrm flipH="1">
            <a:off x="2812737" y="5822613"/>
            <a:ext cx="1420510" cy="10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7ACCD9-357B-431C-8F30-95920C24C7F8}"/>
              </a:ext>
            </a:extLst>
          </p:cNvPr>
          <p:cNvSpPr txBox="1"/>
          <p:nvPr/>
        </p:nvSpPr>
        <p:spPr>
          <a:xfrm>
            <a:off x="2743806" y="5954546"/>
            <a:ext cx="155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Ridge penalty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9925F66-2563-4275-85EF-4F38A976B59F}"/>
              </a:ext>
            </a:extLst>
          </p:cNvPr>
          <p:cNvSpPr/>
          <p:nvPr/>
        </p:nvSpPr>
        <p:spPr>
          <a:xfrm>
            <a:off x="5352289" y="4029389"/>
            <a:ext cx="1822233" cy="67402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EA17FF3-3FB5-4EC8-804A-433FDDE2F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994" y="4227457"/>
            <a:ext cx="3582206" cy="1867075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Consider multiple alphas if they are close together due to noisy error estimation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4B1136D0-38B2-42F1-BD37-86DFC8B5BC1E}"/>
              </a:ext>
            </a:extLst>
          </p:cNvPr>
          <p:cNvSpPr txBox="1">
            <a:spLocks/>
          </p:cNvSpPr>
          <p:nvPr/>
        </p:nvSpPr>
        <p:spPr>
          <a:xfrm>
            <a:off x="7923994" y="1581184"/>
            <a:ext cx="3582206" cy="1867075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/>
              <a:t>The package doesn’t automatically choose alpha for us, because this is a noisy statistical process -&gt; hard to optimize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83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8" grpId="0"/>
      <p:bldP spid="19" grpId="0" animBg="1"/>
      <p:bldP spid="2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329" y="136525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plot(</a:t>
            </a:r>
            <a:r>
              <a:rPr lang="en-US" dirty="0" err="1">
                <a:solidFill>
                  <a:schemeClr val="accent1"/>
                </a:solidFill>
              </a:rPr>
              <a:t>enet_fit</a:t>
            </a:r>
            <a:r>
              <a:rPr lang="en-US" dirty="0">
                <a:solidFill>
                  <a:schemeClr val="accent1"/>
                </a:solidFill>
              </a:rPr>
              <a:t>) to view CV-MSE across alphas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AB4F6-BB75-457C-AC27-7FD68C29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83" y="1170788"/>
            <a:ext cx="6714653" cy="484895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C584585-A3B8-4956-BF70-399B7417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097" y="1299427"/>
            <a:ext cx="3582206" cy="2049132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Package doesn’t label these plots (it should) but the darker ones have alphas closer to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F9241-C70C-449E-9ED8-780A680AF378}"/>
              </a:ext>
            </a:extLst>
          </p:cNvPr>
          <p:cNvCxnSpPr/>
          <p:nvPr/>
        </p:nvCxnSpPr>
        <p:spPr>
          <a:xfrm flipH="1" flipV="1">
            <a:off x="6400800" y="2554510"/>
            <a:ext cx="2311121" cy="1163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CC5557-E9E7-4E37-83E7-EE603ECC8A02}"/>
              </a:ext>
            </a:extLst>
          </p:cNvPr>
          <p:cNvSpPr txBox="1"/>
          <p:nvPr/>
        </p:nvSpPr>
        <p:spPr>
          <a:xfrm>
            <a:off x="8711921" y="3624929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Lasso (alpha = 1)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A565F0-5E76-483E-92DE-940E4038F79A}"/>
              </a:ext>
            </a:extLst>
          </p:cNvPr>
          <p:cNvCxnSpPr>
            <a:cxnSpLocks/>
          </p:cNvCxnSpPr>
          <p:nvPr/>
        </p:nvCxnSpPr>
        <p:spPr>
          <a:xfrm flipV="1">
            <a:off x="854110" y="1768510"/>
            <a:ext cx="4381081" cy="129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4CA61C-DF31-4FA1-A85B-3710634CE662}"/>
              </a:ext>
            </a:extLst>
          </p:cNvPr>
          <p:cNvSpPr txBox="1"/>
          <p:nvPr/>
        </p:nvSpPr>
        <p:spPr>
          <a:xfrm>
            <a:off x="53088" y="2978598"/>
            <a:ext cx="1181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Ridge </a:t>
            </a:r>
          </a:p>
          <a:p>
            <a:pPr algn="ctr"/>
            <a:r>
              <a:rPr lang="en-US" dirty="0"/>
              <a:t>(alpha = 0)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4118F7C-5048-4136-936B-63ACC30E04A9}"/>
              </a:ext>
            </a:extLst>
          </p:cNvPr>
          <p:cNvSpPr txBox="1">
            <a:spLocks/>
          </p:cNvSpPr>
          <p:nvPr/>
        </p:nvSpPr>
        <p:spPr>
          <a:xfrm>
            <a:off x="8191097" y="4211306"/>
            <a:ext cx="3582206" cy="2510169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Taken together, we can surmise Lasso should do best with this data, but we can re-estimate to ensure alpha =0.75 isn’t best</a:t>
            </a:r>
          </a:p>
        </p:txBody>
      </p:sp>
    </p:spTree>
    <p:extLst>
      <p:ext uri="{BB962C8B-B14F-4D97-AF65-F5344CB8AC3E}">
        <p14:creationId xmlns:p14="http://schemas.microsoft.com/office/powerpoint/2010/main" val="38411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329" y="136524"/>
            <a:ext cx="10401568" cy="11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</a:t>
            </a:r>
            <a:r>
              <a:rPr lang="en-US" sz="3600" dirty="0" err="1">
                <a:solidFill>
                  <a:schemeClr val="accent1"/>
                </a:solidFill>
              </a:rPr>
              <a:t>enet_fit$modlist</a:t>
            </a:r>
            <a:r>
              <a:rPr lang="en-US" sz="3600" dirty="0">
                <a:solidFill>
                  <a:schemeClr val="accent1"/>
                </a:solidFill>
              </a:rPr>
              <a:t>[[#]]) stores individual models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E49555E-0AA3-45B7-BA4E-E2F9C68E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218" y="1401479"/>
            <a:ext cx="3091946" cy="390581"/>
          </a:xfrm>
        </p:spPr>
        <p:txBody>
          <a:bodyPr numCol="1"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Alpha = 0.75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C8422E-C2B6-4CD3-8462-D3489642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29" y="2268990"/>
            <a:ext cx="4081841" cy="670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993C31-D264-4844-AA40-8D6AB33E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13" y="1881357"/>
            <a:ext cx="5418131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329" y="136524"/>
            <a:ext cx="10401568" cy="11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coef</a:t>
            </a:r>
            <a:r>
              <a:rPr lang="en-US" sz="3600" dirty="0">
                <a:solidFill>
                  <a:schemeClr val="accent1"/>
                </a:solidFill>
              </a:rPr>
              <a:t>(mod) must specify alpha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33410-4222-4E5C-A58A-0D5769EF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22" y="2220685"/>
            <a:ext cx="3996416" cy="726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AC46A-1705-46CA-8A42-3D6E5245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9" y="571499"/>
            <a:ext cx="4562853" cy="59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329" y="136524"/>
            <a:ext cx="10401568" cy="11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coef</a:t>
            </a:r>
            <a:r>
              <a:rPr lang="en-US" sz="3600" dirty="0">
                <a:solidFill>
                  <a:schemeClr val="accent1"/>
                </a:solidFill>
              </a:rPr>
              <a:t>(mod) must specify alpha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35857-CE07-4226-ABFE-B71B153A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96" y="1864439"/>
            <a:ext cx="3362325" cy="65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73292-5407-471B-AF78-4E75A984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04" y="984739"/>
            <a:ext cx="4211801" cy="55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55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1329" y="136524"/>
            <a:ext cx="10401568" cy="11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Compare coefficients across alphas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77682-2955-4DE7-AF35-759603AE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96" y="2677979"/>
            <a:ext cx="7919094" cy="1502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01C4D-6BDE-4D1C-BFB3-546357C2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96" y="922946"/>
            <a:ext cx="7838215" cy="579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0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AI in the News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5A993-611E-4246-B4FB-D7D00F2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87" y="1414130"/>
            <a:ext cx="6876409" cy="52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229404" y="400796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Idea: we accept a little bias (higher residuals) for less variance (better test performance)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2ECE08E8-006C-4760-A6D2-10178C336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404" y="1764974"/>
                <a:ext cx="4589942" cy="178366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Ridge regression minimizes the OLS residuals plus the squared slope times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2ECE08E8-006C-4760-A6D2-10178C336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404" y="1764974"/>
                <a:ext cx="4589942" cy="1783669"/>
              </a:xfrm>
              <a:prstGeom prst="rect">
                <a:avLst/>
              </a:prstGeom>
              <a:blipFill>
                <a:blip r:embed="rId6"/>
                <a:stretch>
                  <a:fillRect l="-1726" r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0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=&gt; More Penalization, Smaller Coefficients</a:t>
                </a:r>
              </a:p>
            </p:txBody>
          </p:sp>
        </mc:Choice>
        <mc:Fallback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2612895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2612895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220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5">
                <a:extLst>
                  <a:ext uri="{FF2B5EF4-FFF2-40B4-BE49-F238E27FC236}">
                    <a16:creationId xmlns:a16="http://schemas.microsoft.com/office/drawing/2014/main" id="{C63CBC94-54CE-6C44-87A7-E34820F32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0" y="5335336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Even with very high</a:t>
                </a:r>
                <a:r>
                  <a:rPr lang="en-US" sz="2000" dirty="0">
                    <a:solidFill>
                      <a:srgbClr val="000000"/>
                    </a:solidFill>
                    <a:ea typeface="Calisto MT" panose="02040603050505030304" pitchFamily="18" charset="0"/>
                    <a:cs typeface="TimesLTStd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ridge coefficients will never equal 0. Will always be slightly small </a:t>
                </a:r>
              </a:p>
            </p:txBody>
          </p:sp>
        </mc:Choice>
        <mc:Fallback>
          <p:sp>
            <p:nvSpPr>
              <p:cNvPr id="30" name="Content Placeholder 5">
                <a:extLst>
                  <a:ext uri="{FF2B5EF4-FFF2-40B4-BE49-F238E27FC236}">
                    <a16:creationId xmlns:a16="http://schemas.microsoft.com/office/drawing/2014/main" id="{C63CBC94-54CE-6C44-87A7-E34820F3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0" y="5335336"/>
                <a:ext cx="5496729" cy="857651"/>
              </a:xfrm>
              <a:prstGeom prst="rect">
                <a:avLst/>
              </a:prstGeom>
              <a:blipFill>
                <a:blip r:embed="rId7"/>
                <a:stretch>
                  <a:fillRect l="-1220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13F980-6E27-434A-B82B-230EC468AC8E}"/>
              </a:ext>
            </a:extLst>
          </p:cNvPr>
          <p:cNvCxnSpPr>
            <a:cxnSpLocks/>
          </p:cNvCxnSpPr>
          <p:nvPr/>
        </p:nvCxnSpPr>
        <p:spPr>
          <a:xfrm flipV="1">
            <a:off x="807440" y="3712726"/>
            <a:ext cx="3094036" cy="27633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/>
              <p:nvPr/>
            </p:nvSpPr>
            <p:spPr>
              <a:xfrm>
                <a:off x="3825944" y="3554376"/>
                <a:ext cx="1485600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=1000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44" y="3554376"/>
                <a:ext cx="1485600" cy="450701"/>
              </a:xfrm>
              <a:prstGeom prst="rect">
                <a:avLst/>
              </a:prstGeom>
              <a:blipFill>
                <a:blip r:embed="rId9"/>
                <a:stretch>
                  <a:fillRect t="-540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0" y="4634751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minimizes cross-validated error </a:t>
                </a:r>
              </a:p>
            </p:txBody>
          </p:sp>
        </mc:Choice>
        <mc:Fallback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0" y="4634751"/>
                <a:ext cx="5496729" cy="857651"/>
              </a:xfrm>
              <a:prstGeom prst="rect">
                <a:avLst/>
              </a:prstGeom>
              <a:blipFill>
                <a:blip r:embed="rId10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9C989D05-D7D5-44B0-AC62-1127A7172A8E}"/>
              </a:ext>
            </a:extLst>
          </p:cNvPr>
          <p:cNvSpPr txBox="1">
            <a:spLocks/>
          </p:cNvSpPr>
          <p:nvPr/>
        </p:nvSpPr>
        <p:spPr>
          <a:xfrm>
            <a:off x="6180850" y="3683841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1000), then choose some points in-between</a:t>
            </a:r>
          </a:p>
        </p:txBody>
      </p:sp>
    </p:spTree>
    <p:extLst>
      <p:ext uri="{BB962C8B-B14F-4D97-AF65-F5344CB8AC3E}">
        <p14:creationId xmlns:p14="http://schemas.microsoft.com/office/powerpoint/2010/main" val="32477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73A25-74FB-1446-97F9-CA89F673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9" y="513689"/>
            <a:ext cx="11180317" cy="6344311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glmnet</a:t>
            </a:r>
            <a:r>
              <a:rPr lang="en-US" sz="3600" dirty="0">
                <a:solidFill>
                  <a:schemeClr val="accent1"/>
                </a:solidFill>
              </a:rPr>
              <a:t>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Cross-Validated MSE Plot As A Function of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41E7-1238-4849-8AEA-8C2B6D8B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91" y="1037227"/>
            <a:ext cx="6011409" cy="47835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4137891" y="6026246"/>
            <a:ext cx="39162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8115566" y="5564580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566" y="5564580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417" t="-3974" r="-241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2061459" y="5426081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459" y="5426081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251" t="-2538" r="-19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911928" y="2163543"/>
            <a:ext cx="1579419" cy="53571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484558" y="2662755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</p:cNvCxnSpPr>
          <p:nvPr/>
        </p:nvCxnSpPr>
        <p:spPr>
          <a:xfrm flipH="1">
            <a:off x="1819358" y="1764145"/>
            <a:ext cx="3186751" cy="214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391987" y="1942512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</p:spTree>
    <p:extLst>
      <p:ext uri="{BB962C8B-B14F-4D97-AF65-F5344CB8AC3E}">
        <p14:creationId xmlns:p14="http://schemas.microsoft.com/office/powerpoint/2010/main" val="24924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Lasso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+…+|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| 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BE1C27-3B50-42F1-9104-0574100EB4E4}"/>
              </a:ext>
            </a:extLst>
          </p:cNvPr>
          <p:cNvSpPr txBox="1">
            <a:spLocks/>
          </p:cNvSpPr>
          <p:nvPr/>
        </p:nvSpPr>
        <p:spPr>
          <a:xfrm>
            <a:off x="6198590" y="2405172"/>
            <a:ext cx="4589942" cy="13645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Lasso minimizes the residuals plus lambda times the absolute value of the slope coefficients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205FD8C-3F1C-4825-A79C-3A342C3F9115}"/>
              </a:ext>
            </a:extLst>
          </p:cNvPr>
          <p:cNvSpPr txBox="1">
            <a:spLocks/>
          </p:cNvSpPr>
          <p:nvPr/>
        </p:nvSpPr>
        <p:spPr>
          <a:xfrm>
            <a:off x="6198590" y="4947940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still accepts a little bias for (hopefully) less variance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091313" y="3983627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  <a:blipFill>
                <a:blip r:embed="rId5"/>
                <a:stretch>
                  <a:fillRect t="-579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1DE46-8091-4DB1-87A4-E00374108B93}"/>
              </a:ext>
            </a:extLst>
          </p:cNvPr>
          <p:cNvCxnSpPr>
            <a:cxnSpLocks/>
          </p:cNvCxnSpPr>
          <p:nvPr/>
        </p:nvCxnSpPr>
        <p:spPr>
          <a:xfrm>
            <a:off x="2989585" y="384046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01AD5-2722-4C65-AA62-DA954ADD82F0}"/>
              </a:ext>
            </a:extLst>
          </p:cNvPr>
          <p:cNvCxnSpPr>
            <a:cxnSpLocks/>
          </p:cNvCxnSpPr>
          <p:nvPr/>
        </p:nvCxnSpPr>
        <p:spPr>
          <a:xfrm>
            <a:off x="1572201" y="4458482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13A881D-71A1-44EC-9D81-AC29BD99BC9E}"/>
              </a:ext>
            </a:extLst>
          </p:cNvPr>
          <p:cNvSpPr txBox="1">
            <a:spLocks/>
          </p:cNvSpPr>
          <p:nvPr/>
        </p:nvSpPr>
        <p:spPr>
          <a:xfrm>
            <a:off x="6183222" y="387440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coefficients are still smaller than OLS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088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11710</TotalTime>
  <Words>1224</Words>
  <Application>Microsoft Office PowerPoint</Application>
  <PresentationFormat>Widescreen</PresentationFormat>
  <Paragraphs>273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Class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Hersh, Jonathan</cp:lastModifiedBy>
  <cp:revision>324</cp:revision>
  <dcterms:created xsi:type="dcterms:W3CDTF">2017-09-18T21:16:23Z</dcterms:created>
  <dcterms:modified xsi:type="dcterms:W3CDTF">2019-10-16T01:53:08Z</dcterms:modified>
</cp:coreProperties>
</file>